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383" r:id="rId4"/>
    <p:sldId id="521" r:id="rId5"/>
    <p:sldId id="522" r:id="rId6"/>
    <p:sldId id="523" r:id="rId7"/>
    <p:sldId id="533" r:id="rId8"/>
    <p:sldId id="524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4" r:id="rId17"/>
    <p:sldId id="385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8898" autoAdjust="0"/>
  </p:normalViewPr>
  <p:slideViewPr>
    <p:cSldViewPr>
      <p:cViewPr varScale="1">
        <p:scale>
          <a:sx n="107" d="100"/>
          <a:sy n="107" d="100"/>
        </p:scale>
        <p:origin x="-282" y="-96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9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2015-03-11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172924" y="5589241"/>
            <a:ext cx="8971076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07. </a:t>
            </a:r>
            <a:r>
              <a:rPr lang="ko-KR" altLang="en-US" sz="2800" dirty="0" err="1" smtClean="0"/>
              <a:t>모바일</a:t>
            </a:r>
            <a:r>
              <a:rPr lang="ko-KR" altLang="en-US" sz="2800" dirty="0" smtClean="0"/>
              <a:t> 보안 </a:t>
            </a:r>
            <a:r>
              <a:rPr lang="en-US" altLang="ko-KR" sz="2800" dirty="0" smtClean="0"/>
              <a:t>: </a:t>
            </a:r>
            <a:r>
              <a:rPr lang="ko-KR" altLang="en-US" sz="2000" dirty="0" err="1" smtClean="0">
                <a:solidFill>
                  <a:schemeClr val="accent6"/>
                </a:solidFill>
              </a:rPr>
              <a:t>유비쿼터스</a:t>
            </a:r>
            <a:r>
              <a:rPr lang="en-US" altLang="ko-KR" sz="2000" dirty="0" smtClean="0">
                <a:solidFill>
                  <a:schemeClr val="accent6"/>
                </a:solidFill>
              </a:rPr>
              <a:t>(Ubiquitous)</a:t>
            </a:r>
            <a:r>
              <a:rPr lang="ko-KR" altLang="en-US" sz="2000" dirty="0" smtClean="0">
                <a:solidFill>
                  <a:schemeClr val="accent6"/>
                </a:solidFill>
              </a:rPr>
              <a:t>의</a:t>
            </a:r>
            <a:r>
              <a:rPr lang="en-US" altLang="ko-KR" sz="2000" dirty="0" smtClean="0">
                <a:solidFill>
                  <a:schemeClr val="accent6"/>
                </a:solidFill>
              </a:rPr>
              <a:t>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진입과 위협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err="1" smtClean="0"/>
              <a:t>iOS</a:t>
            </a:r>
            <a:r>
              <a:rPr lang="ko-KR" altLang="en-US" dirty="0" smtClean="0"/>
              <a:t>의 보안과 취약점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iOS</a:t>
            </a:r>
            <a:r>
              <a:rPr lang="ko-KR" altLang="en-US" dirty="0" smtClean="0"/>
              <a:t>의 취약점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iOS</a:t>
            </a:r>
            <a:r>
              <a:rPr lang="ko-KR" altLang="en-US" dirty="0" smtClean="0"/>
              <a:t>의 보안상의 문제점은 대부분 탈옥</a:t>
            </a:r>
            <a:r>
              <a:rPr lang="en-US" altLang="ko-KR" dirty="0" smtClean="0"/>
              <a:t>(Jailbreak)</a:t>
            </a:r>
            <a:r>
              <a:rPr lang="ko-KR" altLang="en-US" dirty="0" smtClean="0"/>
              <a:t>한 </a:t>
            </a:r>
            <a:r>
              <a:rPr lang="en-US" altLang="ko-KR" dirty="0" err="1" smtClean="0"/>
              <a:t>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기기에서 발생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68084" y="469851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탈옥한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iOS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로 내부 파일 접근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3" name="Picture 3" descr="C:\Documents and Settings\Administrator\바탕 화면\실이미지\7장\7-8_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10" y="2222619"/>
            <a:ext cx="1728192" cy="2470495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바탕 화면\실이미지\7장\7-8_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22619"/>
            <a:ext cx="1728192" cy="247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en-US" altLang="ko-KR" dirty="0" err="1" smtClean="0"/>
              <a:t>iOS</a:t>
            </a:r>
            <a:r>
              <a:rPr lang="ko-KR" altLang="en-US" dirty="0" smtClean="0"/>
              <a:t>의 보안과 취약점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iOS</a:t>
            </a:r>
            <a:r>
              <a:rPr lang="ko-KR" altLang="en-US" dirty="0" smtClean="0"/>
              <a:t>의 취약점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탈옥된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SSH </a:t>
            </a:r>
            <a:r>
              <a:rPr lang="ko-KR" altLang="en-US" dirty="0" smtClean="0"/>
              <a:t>서버를 실행할 경우 로컬이나 원격지에서 로그인하는 것도 가능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2"/>
            <a:r>
              <a:rPr lang="ko-KR" altLang="en-US" dirty="0" smtClean="0"/>
              <a:t>사용자가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를 탈옥할 경우에 반드시 적용해야 할 보안 사항은 바로 기본 패스워드 변경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iOS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root</a:t>
            </a:r>
            <a:r>
              <a:rPr lang="ko-KR" altLang="en-US" dirty="0" smtClean="0"/>
              <a:t>의 패스워드가 ‘</a:t>
            </a:r>
            <a:r>
              <a:rPr lang="en-US" altLang="ko-KR" dirty="0" smtClean="0"/>
              <a:t>alpine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설정되어 있음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 </a:t>
            </a:r>
            <a:r>
              <a:rPr lang="ko-KR" altLang="en-US" dirty="0" smtClean="0"/>
              <a:t>탈옥을 해놓은 상태에서 </a:t>
            </a:r>
            <a:r>
              <a:rPr lang="en-US" altLang="ko-KR" dirty="0" smtClean="0"/>
              <a:t>SSH </a:t>
            </a:r>
            <a:r>
              <a:rPr lang="ko-KR" altLang="en-US" dirty="0" smtClean="0"/>
              <a:t>서버 등을 실행시켜놓으면 임의의 </a:t>
            </a:r>
            <a:r>
              <a:rPr lang="ko-KR" altLang="en-US" dirty="0" err="1" smtClean="0"/>
              <a:t>접속자에</a:t>
            </a:r>
            <a:r>
              <a:rPr lang="ko-KR" altLang="en-US" dirty="0" smtClean="0"/>
              <a:t> 의해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에 있는 정보들이 유출될 수 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1352" y="498654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탈옥한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iOS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에서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SSH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서버 실행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6" name="Picture 2" descr="C:\Documents and Settings\Administrator\바탕 화면\실이미지\7장\7-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276872"/>
            <a:ext cx="178174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보안과 취약점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</a:t>
            </a:r>
            <a:r>
              <a:rPr lang="en-US" altLang="ko-KR" dirty="0" smtClean="0"/>
              <a:t>(Android)</a:t>
            </a:r>
            <a:r>
              <a:rPr lang="ko-KR" altLang="en-US" dirty="0" smtClean="0"/>
              <a:t>는 리눅스 </a:t>
            </a:r>
            <a:r>
              <a:rPr lang="ko-KR" altLang="en-US" dirty="0" err="1" smtClean="0"/>
              <a:t>커널</a:t>
            </a:r>
            <a:r>
              <a:rPr lang="en-US" altLang="ko-KR" dirty="0" smtClean="0"/>
              <a:t>(2.6.25)</a:t>
            </a:r>
            <a:r>
              <a:rPr lang="ko-KR" altLang="en-US" dirty="0" smtClean="0"/>
              <a:t>을 기반으로 한 모바일 운영체제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구글이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안드로이드사를</a:t>
            </a:r>
            <a:r>
              <a:rPr lang="ko-KR" altLang="en-US" dirty="0" smtClean="0"/>
              <a:t> 인수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플랫폼을 휴대용 장치 운영체제로 무료 공개한다고 발표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보안 체계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안드로이드는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리눅스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커널을</a:t>
            </a:r>
            <a:r>
              <a:rPr lang="ko-KR" altLang="en-US" dirty="0" smtClean="0"/>
              <a:t> 기반으로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9206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7-10]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안드로이드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운영체제의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5112568" cy="32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보안과 취약점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안드로이드는</a:t>
            </a:r>
            <a:r>
              <a:rPr lang="ko-KR" altLang="en-US" dirty="0" smtClean="0"/>
              <a:t> 개방형 운영체제로서의 보안 정책을 적용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응용 프로그램의 권한 관리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안드로이드에</a:t>
            </a:r>
            <a:r>
              <a:rPr lang="ko-KR" altLang="en-US" dirty="0" smtClean="0"/>
              <a:t> 설치된 모든 응용 프로그램은 일반 사용자 권한으로 실행됨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응용 프로그램에 대한 서명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안드로이드</a:t>
            </a:r>
            <a:r>
              <a:rPr lang="ko-KR" altLang="en-US" dirty="0" smtClean="0"/>
              <a:t> 역시 애플과 마찬가지로 설치되는 응용 프로그램에 대해 서명을 하고 있음</a:t>
            </a:r>
            <a:r>
              <a:rPr lang="en-US" altLang="ko-KR" dirty="0" smtClean="0"/>
              <a:t>.</a:t>
            </a:r>
          </a:p>
          <a:p>
            <a:pPr lvl="4"/>
            <a:r>
              <a:rPr lang="ko-KR" altLang="en-US" dirty="0" smtClean="0"/>
              <a:t>하지만 애플이 자신의 </a:t>
            </a:r>
            <a:r>
              <a:rPr lang="en-US" altLang="ko-KR" dirty="0" smtClean="0"/>
              <a:t>CA</a:t>
            </a:r>
            <a:r>
              <a:rPr lang="ko-KR" altLang="en-US" dirty="0" smtClean="0"/>
              <a:t>를 통해 각 응용프로그램을 서명하여 배포하는 반면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안드로이드는</a:t>
            </a:r>
            <a:r>
              <a:rPr lang="ko-KR" altLang="en-US" dirty="0" smtClean="0"/>
              <a:t> 개발자가 서명하도</a:t>
            </a:r>
            <a:endParaRPr lang="en-US" altLang="ko-KR" dirty="0" smtClean="0"/>
          </a:p>
          <a:p>
            <a:pPr lvl="4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록</a:t>
            </a:r>
            <a:r>
              <a:rPr lang="ko-KR" altLang="en-US" dirty="0" smtClean="0"/>
              <a:t> 하는 차이점이 있음</a:t>
            </a:r>
            <a:r>
              <a:rPr lang="en-US" altLang="ko-KR" dirty="0" smtClean="0"/>
              <a:t>. </a:t>
            </a:r>
          </a:p>
          <a:p>
            <a:pPr lvl="4"/>
            <a:r>
              <a:rPr lang="ko-KR" altLang="en-US" dirty="0" err="1" smtClean="0"/>
              <a:t>안드로이드에서의</a:t>
            </a:r>
            <a:r>
              <a:rPr lang="ko-KR" altLang="en-US" dirty="0" smtClean="0"/>
              <a:t> 전자서명은 보안보다는 응용 프로그램에 대한 통제권을 개발자가 가지게 하는 것이 목적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샌드박스</a:t>
            </a:r>
            <a:r>
              <a:rPr lang="ko-KR" altLang="en-US" dirty="0" smtClean="0"/>
              <a:t> 활용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안드로이드는</a:t>
            </a:r>
            <a:r>
              <a:rPr lang="ko-KR" altLang="en-US" dirty="0" smtClean="0"/>
              <a:t> 특정 형태를 갖추어 권한을 요청하는 것을 허용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iOS</a:t>
            </a:r>
            <a:r>
              <a:rPr lang="ko-KR" altLang="en-US" dirty="0" smtClean="0"/>
              <a:t>에 비해 상대적으로 어플리케이션 간 통신과 데이터 전달이 자유로움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2"/>
            <a:r>
              <a:rPr lang="ko-KR" altLang="en-US" dirty="0" err="1" smtClean="0"/>
              <a:t>안드로이드의</a:t>
            </a:r>
            <a:r>
              <a:rPr lang="ko-KR" altLang="en-US" dirty="0" smtClean="0"/>
              <a:t> 취약점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안드로이드는</a:t>
            </a:r>
            <a:r>
              <a:rPr lang="ko-KR" altLang="en-US" dirty="0" smtClean="0"/>
              <a:t> 사용자의 선택에 따라 보안 수준을 선택할 수 있음</a:t>
            </a:r>
            <a:r>
              <a:rPr lang="en-US" altLang="ko-KR" dirty="0" smtClean="0"/>
              <a:t>. </a:t>
            </a:r>
          </a:p>
          <a:p>
            <a:pPr lvl="4"/>
            <a:r>
              <a:rPr lang="ko-KR" altLang="en-US" dirty="0" smtClean="0"/>
              <a:t>이런 이유로 각종 바이러스와 악성코드가 유포되었으며 이로 인해 </a:t>
            </a:r>
            <a:endParaRPr lang="en-US" altLang="ko-KR" dirty="0" smtClean="0"/>
          </a:p>
          <a:p>
            <a:pPr lvl="4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백신이 보급되고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219" name="Picture 3" descr="C:\Documents and Settings\Administrator\바탕 화면\실이미지\7장\7-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1512168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8880" y="64079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7-11]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안드로이드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백신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보안과 취약점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89357" y="1983056"/>
          <a:ext cx="7759108" cy="314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3"/>
                <a:gridCol w="3168352"/>
                <a:gridCol w="3168353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iOS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안드로이드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운영체제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Darwin UNIX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에서 파생하여 발전한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OS X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의 모바일 버전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리눅스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커널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(2.6.25)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을 기반으로 만들어진 모바일 운영체제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보안 통제권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애플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개발자 또는 사용자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프로그램 실행권한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관리자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(root)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일반 사용자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응용 프로그램에 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대한 서명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애플이 자신의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를 통해 각 응용프로그램을 서명하여 배포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개발자가 서명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샌드박스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엄격하게 프로그램 간 데이터 통신 통제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iOS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에 비해 상대적으로 자유로운 형태의 어플리케이션의 실행이 가능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부팅 절차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암호화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로직으로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서명된 방식에 의한 안전한 부팅 절차 확보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소프트웨어 관리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단말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기기별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고유한 소프트웨어 설치 키 관리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582" y="1688717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7-1]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iOS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와 안드로이드의 보안 체계 비교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 보안의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이동성으로 인한 문제점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기기 보안의 가장 큰 문제는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기기의 이동성에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무선랜의</a:t>
            </a:r>
            <a:r>
              <a:rPr lang="ko-KR" altLang="en-US" dirty="0" smtClean="0"/>
              <a:t> 경우 노트북을 </a:t>
            </a:r>
            <a:r>
              <a:rPr lang="ko-KR" altLang="en-US" dirty="0" err="1" smtClean="0"/>
              <a:t>수신율이</a:t>
            </a:r>
            <a:r>
              <a:rPr lang="ko-KR" altLang="en-US" dirty="0" smtClean="0"/>
              <a:t> 높은 안테나를 붙여서 차를 타고 보안이 취약한 무선 </a:t>
            </a:r>
            <a:r>
              <a:rPr lang="ko-KR" altLang="en-US" dirty="0" err="1" smtClean="0"/>
              <a:t>랜을</a:t>
            </a:r>
            <a:r>
              <a:rPr lang="ko-KR" altLang="en-US" dirty="0" smtClean="0"/>
              <a:t> 탐색하며 해킹을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시도할 수 있는데 이를 워 </a:t>
            </a:r>
            <a:r>
              <a:rPr lang="ko-KR" altLang="en-US" dirty="0" err="1" smtClean="0"/>
              <a:t>드라이빙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Wardriving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이라고 함</a:t>
            </a:r>
            <a:r>
              <a:rPr lang="en-US" altLang="ko-KR" dirty="0" smtClean="0"/>
              <a:t>.</a:t>
            </a:r>
          </a:p>
          <a:p>
            <a:endParaRPr lang="en-US" altLang="ko-KR" sz="1200" dirty="0" smtClean="0"/>
          </a:p>
          <a:p>
            <a:pPr lvl="1"/>
            <a:endParaRPr lang="ko-KR" altLang="en-US" dirty="0"/>
          </a:p>
        </p:txBody>
      </p:sp>
      <p:pic>
        <p:nvPicPr>
          <p:cNvPr id="10243" name="Picture 3" descr="C:\Documents and Settings\Administrator\바탕 화면\실이미지\7장\7-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876" y="2492896"/>
            <a:ext cx="3331108" cy="25503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8234" y="507729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7-12]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워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드라이빙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 보안의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블루투스의</a:t>
            </a:r>
            <a:r>
              <a:rPr lang="ko-KR" altLang="en-US" dirty="0" smtClean="0"/>
              <a:t> 취약점과 위협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블루프린팅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블루프린팅</a:t>
            </a:r>
            <a:r>
              <a:rPr lang="en-US" altLang="ko-KR" dirty="0" smtClean="0"/>
              <a:t>(Blueprinting)</a:t>
            </a:r>
            <a:r>
              <a:rPr lang="ko-KR" altLang="en-US" dirty="0" smtClean="0"/>
              <a:t>은 블루투스 공격 장치의 검색 활동을 의미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블루투스는</a:t>
            </a:r>
            <a:r>
              <a:rPr lang="ko-KR" altLang="en-US" dirty="0" smtClean="0"/>
              <a:t> 장치 간 종류를 식별하기 위해 서비스 발견 프로토콜</a:t>
            </a:r>
            <a:r>
              <a:rPr lang="en-US" altLang="ko-KR" dirty="0" smtClean="0"/>
              <a:t>(SDP : Service Discovery Protocol)</a:t>
            </a:r>
            <a:r>
              <a:rPr lang="ko-KR" altLang="en-US" dirty="0" smtClean="0"/>
              <a:t>을 보내고 받음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공격자는 이를 이용해 공격이 가능한 </a:t>
            </a:r>
            <a:r>
              <a:rPr lang="ko-KR" altLang="en-US" dirty="0" err="1" smtClean="0"/>
              <a:t>블루투스</a:t>
            </a:r>
            <a:r>
              <a:rPr lang="ko-KR" altLang="en-US" dirty="0" smtClean="0"/>
              <a:t> 장치를 검색하고 모델을 확인할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블루스나프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블루스나프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BlueSnarf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블루투스의 취약점을 이용하여 장비의 임의 파일에 접근하는 공격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공격자는 </a:t>
            </a:r>
            <a:r>
              <a:rPr lang="ko-KR" altLang="en-US" dirty="0" err="1" smtClean="0"/>
              <a:t>블루투스</a:t>
            </a:r>
            <a:r>
              <a:rPr lang="ko-KR" altLang="en-US" dirty="0" smtClean="0"/>
              <a:t> 장치끼리 인증 없이 정보를 간편하게 교환할 수 있는 </a:t>
            </a:r>
            <a:r>
              <a:rPr lang="en-US" altLang="ko-KR" dirty="0" smtClean="0"/>
              <a:t>OPP(OBEX Push Profile)</a:t>
            </a:r>
            <a:r>
              <a:rPr lang="ko-KR" altLang="en-US" dirty="0" smtClean="0"/>
              <a:t>를 사용하여 정보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를 열람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블루버그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블루버그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BlueBug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블루투스 장비 간 취약한 연결 관리를 악용한 공격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블루투스</a:t>
            </a:r>
            <a:r>
              <a:rPr lang="ko-KR" altLang="en-US" dirty="0" smtClean="0"/>
              <a:t> 기기는 한 번 연결되면 이후에는 다시 연결해주지 않아도 서로 연결됨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이 인증 취약점을 이용하여 공격</a:t>
            </a:r>
            <a:r>
              <a:rPr lang="en-US" altLang="ko-KR" dirty="0" smtClean="0"/>
              <a:t>.</a:t>
            </a:r>
          </a:p>
          <a:p>
            <a:endParaRPr lang="en-US" altLang="ko-KR" sz="1200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역사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기기 보안의 문제점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운영체제의 발전사를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운영체제별</a:t>
            </a:r>
            <a:r>
              <a:rPr lang="ko-KR" altLang="en-US" sz="1600" dirty="0" smtClean="0"/>
              <a:t> 보안 체계를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운영체제별</a:t>
            </a:r>
            <a:r>
              <a:rPr lang="ko-KR" altLang="en-US" sz="1600" dirty="0" smtClean="0"/>
              <a:t> 취약점과 위협을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블루투스의</a:t>
            </a:r>
            <a:r>
              <a:rPr lang="ko-KR" altLang="en-US" sz="1600" dirty="0" smtClean="0"/>
              <a:t> 구조와 취약점을 이해한다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팜 </a:t>
            </a:r>
            <a:r>
              <a:rPr lang="en-US" altLang="ko-KR" dirty="0" smtClean="0"/>
              <a:t>OS</a:t>
            </a:r>
          </a:p>
          <a:p>
            <a:pPr lvl="1"/>
            <a:r>
              <a:rPr lang="en-US" altLang="ko-KR" dirty="0" smtClean="0"/>
              <a:t>1996</a:t>
            </a:r>
            <a:r>
              <a:rPr lang="ko-KR" altLang="en-US" dirty="0" smtClean="0"/>
              <a:t>년에 개발된 운영체제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개인용 정보 단말기</a:t>
            </a:r>
            <a:r>
              <a:rPr lang="en-US" altLang="ko-KR" dirty="0" smtClean="0"/>
              <a:t>(PDA: Personal Digital </a:t>
            </a:r>
          </a:p>
          <a:p>
            <a:pPr lvl="1">
              <a:buNone/>
            </a:pPr>
            <a:r>
              <a:rPr lang="en-US" altLang="ko-KR" dirty="0" smtClean="0"/>
              <a:t>	Assistance)</a:t>
            </a:r>
            <a:r>
              <a:rPr lang="ko-KR" altLang="en-US" dirty="0" smtClean="0"/>
              <a:t>인 팜 파일럿에서 사용하기 위해 만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든 것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팜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에는 주소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달력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메모장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할 일 목록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계산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기와 개인정보를 숨기기 위한 간단한 보안 툴이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포함되어 있음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윈도</a:t>
            </a:r>
            <a:r>
              <a:rPr lang="en-US" altLang="ko-KR" dirty="0" smtClean="0"/>
              <a:t> CE</a:t>
            </a:r>
          </a:p>
          <a:p>
            <a:pPr lvl="1"/>
            <a:r>
              <a:rPr lang="ko-KR" altLang="en-US" dirty="0" smtClean="0"/>
              <a:t>마이크로소프트가 </a:t>
            </a:r>
            <a:r>
              <a:rPr lang="en-US" altLang="ko-KR" dirty="0" smtClean="0"/>
              <a:t>PDA</a:t>
            </a:r>
            <a:r>
              <a:rPr lang="ko-KR" altLang="en-US" dirty="0" smtClean="0"/>
              <a:t>나 모바일 장치 등에 사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용하기 위해 만든 운영체제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1MB </a:t>
            </a:r>
            <a:r>
              <a:rPr lang="ko-KR" altLang="en-US" dirty="0" smtClean="0"/>
              <a:t>이하의 메모리에서도 동작이 가능하도록 설계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초기에는 </a:t>
            </a:r>
            <a:r>
              <a:rPr lang="en-US" altLang="ko-KR" dirty="0" smtClean="0"/>
              <a:t>PDA</a:t>
            </a:r>
            <a:r>
              <a:rPr lang="ko-KR" altLang="en-US" dirty="0" smtClean="0"/>
              <a:t>의 운영체제로 주로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이후에는 </a:t>
            </a:r>
            <a:r>
              <a:rPr lang="en-US" altLang="ko-KR" dirty="0" err="1" smtClean="0"/>
              <a:t>AutoPC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스마트폰</a:t>
            </a:r>
            <a:r>
              <a:rPr lang="ko-KR" altLang="en-US" dirty="0" smtClean="0"/>
              <a:t> 등의 기기에 사용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0754" y="5783550"/>
            <a:ext cx="2179964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OS 1.0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탑재된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               </a:t>
            </a:r>
            <a:r>
              <a:rPr lang="en-US" altLang="ko-KR" sz="8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팜 파일럿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5000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2552" y="5184072"/>
            <a:ext cx="3240360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CE 1.0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 탑재된 카시오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A-11</a:t>
            </a:r>
          </a:p>
        </p:txBody>
      </p:sp>
      <p:pic>
        <p:nvPicPr>
          <p:cNvPr id="1026" name="Picture 2" descr="C:\Documents and Settings\Administrator\바탕 화면\실이미지\7장\7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48" y="3591756"/>
            <a:ext cx="1853468" cy="217990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바탕 화면\실이미지\7장\7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438" y="3188310"/>
            <a:ext cx="2160240" cy="2048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블랙베리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OS</a:t>
            </a:r>
          </a:p>
          <a:p>
            <a:pPr lvl="1"/>
            <a:r>
              <a:rPr lang="en-US" altLang="ko-KR" dirty="0" smtClean="0"/>
              <a:t>RIM(Research In Motion)</a:t>
            </a:r>
            <a:r>
              <a:rPr lang="ko-KR" altLang="en-US" dirty="0" smtClean="0"/>
              <a:t>에 의해 만들어진 모바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일 운영체제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메시지와 </a:t>
            </a:r>
            <a:r>
              <a:rPr lang="en-US" altLang="ko-KR" dirty="0" smtClean="0"/>
              <a:t>E-Mail </a:t>
            </a:r>
            <a:r>
              <a:rPr lang="ko-KR" altLang="en-US" dirty="0" smtClean="0"/>
              <a:t>전송과 관련한 기능과 보안에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초점을 둔 제품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err="1" smtClean="0"/>
              <a:t>iOS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애플의 </a:t>
            </a:r>
            <a:r>
              <a:rPr lang="ko-KR" altLang="en-US" dirty="0" err="1" smtClean="0"/>
              <a:t>아이폰과</a:t>
            </a:r>
            <a:r>
              <a:rPr lang="ko-KR" altLang="en-US" dirty="0" smtClean="0"/>
              <a:t> 아이패드에 사용되는 모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바일 운영체제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처음부터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로 불렸던 것은 아님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일에 </a:t>
            </a:r>
            <a:r>
              <a:rPr lang="en-US" altLang="ko-KR" dirty="0" smtClean="0"/>
              <a:t>4GB/8GB</a:t>
            </a:r>
            <a:r>
              <a:rPr lang="ko-KR" altLang="en-US" dirty="0" smtClean="0"/>
              <a:t>의 용량으로 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시된</a:t>
            </a:r>
            <a:r>
              <a:rPr lang="ko-KR" altLang="en-US" dirty="0" smtClean="0"/>
              <a:t> 아이폰의 첫 번째 버전인 </a:t>
            </a:r>
            <a:r>
              <a:rPr lang="ko-KR" altLang="en-US" dirty="0" err="1" smtClean="0"/>
              <a:t>아이폰</a:t>
            </a:r>
            <a:r>
              <a:rPr lang="ko-KR" altLang="en-US" dirty="0" smtClean="0"/>
              <a:t> 오리지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널의 운영체제는 </a:t>
            </a:r>
            <a:r>
              <a:rPr lang="en-US" altLang="ko-KR" dirty="0" smtClean="0"/>
              <a:t>OS X</a:t>
            </a:r>
            <a:r>
              <a:rPr lang="ko-KR" altLang="en-US" dirty="0" smtClean="0"/>
              <a:t>였음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OS X</a:t>
            </a:r>
            <a:r>
              <a:rPr lang="ko-KR" altLang="en-US" dirty="0" smtClean="0"/>
              <a:t>는 당시 맥북의 운영체제를 </a:t>
            </a:r>
            <a:r>
              <a:rPr lang="ko-KR" altLang="en-US" dirty="0" err="1" smtClean="0"/>
              <a:t>모바일로</a:t>
            </a:r>
            <a:r>
              <a:rPr lang="ko-KR" altLang="en-US" dirty="0" smtClean="0"/>
              <a:t> 바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꾼 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882365"/>
            <a:ext cx="3240360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초기의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블랙베리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5790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730282"/>
            <a:ext cx="3240360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아이폰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오리지널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" name="Picture 2" descr="C:\Documents and Settings\Administrator\바탕 화면\실이미지\7장\7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38" y="2780928"/>
            <a:ext cx="1656184" cy="2129055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바탕 화면\실이미지\7장\7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913" y="3807780"/>
            <a:ext cx="1235132" cy="1958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00600"/>
          </a:xfrm>
        </p:spPr>
        <p:txBody>
          <a:bodyPr/>
          <a:lstStyle/>
          <a:p>
            <a:r>
              <a:rPr lang="ko-KR" altLang="en-US" dirty="0" err="1" smtClean="0"/>
              <a:t>안드로이드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구글과</a:t>
            </a:r>
            <a:r>
              <a:rPr lang="ko-KR" altLang="en-US" dirty="0" smtClean="0"/>
              <a:t> 핸드폰 업체들이 연합하여 개발한 개방형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월에 최초의 </a:t>
            </a:r>
            <a:r>
              <a:rPr lang="ko-KR" altLang="en-US" dirty="0" err="1" smtClean="0"/>
              <a:t>구글폰인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HTC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Dream(T-Mobile G1)</a:t>
            </a:r>
            <a:r>
              <a:rPr lang="ko-KR" altLang="en-US" dirty="0" smtClean="0"/>
              <a:t>에 안드로이드 </a:t>
            </a:r>
            <a:r>
              <a:rPr lang="en-US" altLang="ko-KR" dirty="0" smtClean="0"/>
              <a:t>1.0</a:t>
            </a:r>
            <a:r>
              <a:rPr lang="ko-KR" altLang="en-US" dirty="0" smtClean="0"/>
              <a:t>이 탑재된 것이 시작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861048"/>
            <a:ext cx="3240360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HTC Dream (T-Mobile G1)</a:t>
            </a:r>
          </a:p>
        </p:txBody>
      </p:sp>
      <p:pic>
        <p:nvPicPr>
          <p:cNvPr id="4" name="Picture 2" descr="C:\Documents and Settings\Administrator\바탕 화면\실이미지\7장\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478" y="2223604"/>
            <a:ext cx="2679129" cy="1752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Administrator\바탕 화면\실이미지\7장\7-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2880320" cy="23042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현재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흐름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애플의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와 구글의 </a:t>
            </a:r>
            <a:r>
              <a:rPr lang="ko-KR" altLang="en-US" dirty="0" err="1" smtClean="0"/>
              <a:t>안드로이드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en-US" altLang="ko-KR" dirty="0" err="1" smtClean="0"/>
              <a:t>iOS</a:t>
            </a:r>
            <a:r>
              <a:rPr lang="ko-KR" altLang="en-US" dirty="0" smtClean="0"/>
              <a:t>의 보안과 취약점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iOS</a:t>
            </a:r>
            <a:r>
              <a:rPr lang="ko-KR" altLang="en-US" dirty="0" smtClean="0"/>
              <a:t>는 맥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OS X</a:t>
            </a:r>
            <a:r>
              <a:rPr lang="ko-KR" altLang="en-US" dirty="0" smtClean="0"/>
              <a:t>의 모바일 버전에서부터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맥 </a:t>
            </a:r>
            <a:r>
              <a:rPr lang="en-US" altLang="ko-KR" dirty="0" smtClean="0"/>
              <a:t>OS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Darwin UNIX</a:t>
            </a:r>
            <a:r>
              <a:rPr lang="ko-KR" altLang="en-US" dirty="0" smtClean="0"/>
              <a:t>에서 파생하여 발전된 것으로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의 원래 틀은 유닉스라고 생각할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/>
              <a:t>iOS</a:t>
            </a:r>
            <a:r>
              <a:rPr lang="ko-KR" altLang="en-US" dirty="0" smtClean="0"/>
              <a:t>의 보안 체계</a:t>
            </a:r>
          </a:p>
          <a:p>
            <a:pPr lvl="2"/>
            <a:r>
              <a:rPr lang="en-US" altLang="ko-KR" dirty="0" err="1" smtClean="0"/>
              <a:t>iOS</a:t>
            </a:r>
            <a:r>
              <a:rPr lang="ko-KR" altLang="en-US" dirty="0" smtClean="0"/>
              <a:t>는 보안에 대한 기본적인 통제권을 애플이 소유하고 있음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	</a:t>
            </a:r>
          </a:p>
        </p:txBody>
      </p:sp>
      <p:pic>
        <p:nvPicPr>
          <p:cNvPr id="8195" name="Picture 3" descr="C:\Documents and Settings\Administrator\바탕 화면\실이미지\7장\7-6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4783"/>
            <a:ext cx="1728192" cy="11602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26052" y="21077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3600" dirty="0" err="1" smtClean="0"/>
              <a:t>vs</a:t>
            </a:r>
            <a:endParaRPr lang="ko-KR" altLang="en-US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208912" cy="54006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69258" y="5993670"/>
            <a:ext cx="3240360" cy="4537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7-7]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iOS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보안 모델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024336" cy="44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운영체제의 보안과 취약점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err="1" smtClean="0"/>
              <a:t>iOS</a:t>
            </a:r>
            <a:r>
              <a:rPr lang="ko-KR" altLang="en-US" dirty="0" smtClean="0"/>
              <a:t>의 보안과 취약점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애플은 보안 모델을 기초로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가지의 시스템 보안 체계를 가짐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b="1" dirty="0" smtClean="0"/>
              <a:t>안전한 부팅 절차 확보</a:t>
            </a:r>
            <a:endParaRPr lang="en-US" altLang="ko-KR" b="1" dirty="0" smtClean="0"/>
          </a:p>
          <a:p>
            <a:pPr lvl="3"/>
            <a:r>
              <a:rPr lang="en-US" altLang="ko-KR" dirty="0" err="1" smtClean="0"/>
              <a:t>iOS</a:t>
            </a:r>
            <a:r>
              <a:rPr lang="ko-KR" altLang="en-US" dirty="0" smtClean="0"/>
              <a:t>를 사용하는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 모든 소프트웨어는 애플 암호화 </a:t>
            </a:r>
            <a:r>
              <a:rPr lang="ko-KR" altLang="en-US" dirty="0" err="1" smtClean="0"/>
              <a:t>로직의</a:t>
            </a:r>
            <a:r>
              <a:rPr lang="ko-KR" altLang="en-US" dirty="0" smtClean="0"/>
              <a:t> 서명된 방식에 의해 </a:t>
            </a:r>
            <a:r>
              <a:rPr lang="ko-KR" altLang="en-US" dirty="0" err="1" smtClean="0"/>
              <a:t>무결성이</a:t>
            </a:r>
            <a:r>
              <a:rPr lang="ko-KR" altLang="en-US" dirty="0" smtClean="0"/>
              <a:t> 확인</a:t>
            </a:r>
            <a:r>
              <a:rPr lang="ko-KR" altLang="en-US" sz="1200" dirty="0" smtClean="0"/>
              <a:t>된 후</a:t>
            </a:r>
            <a:endParaRPr lang="en-US" altLang="ko-KR" sz="1200" dirty="0" smtClean="0"/>
          </a:p>
          <a:p>
            <a:pPr lvl="3">
              <a:buNone/>
            </a:pPr>
            <a:r>
              <a:rPr lang="en-US" altLang="ko-KR" sz="1200" dirty="0" smtClean="0"/>
              <a:t>	</a:t>
            </a:r>
            <a:r>
              <a:rPr lang="ko-KR" altLang="en-US" sz="1200" dirty="0" smtClean="0"/>
              <a:t>에만 동작함</a:t>
            </a:r>
            <a:r>
              <a:rPr lang="en-US" altLang="ko-KR" sz="1200" dirty="0" smtClean="0"/>
              <a:t>.</a:t>
            </a:r>
          </a:p>
          <a:p>
            <a:pPr lvl="2"/>
            <a:r>
              <a:rPr lang="ko-KR" altLang="en-US" b="1" dirty="0" smtClean="0"/>
              <a:t>시스템 소프트웨어 개인화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애플은 모든 소프트웨어를 애플의 </a:t>
            </a:r>
            <a:r>
              <a:rPr lang="ko-KR" altLang="en-US" dirty="0" err="1" smtClean="0"/>
              <a:t>아이튠즈를</a:t>
            </a:r>
            <a:r>
              <a:rPr lang="ko-KR" altLang="en-US" dirty="0" smtClean="0"/>
              <a:t> 통해 일괄적으로 배포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소프트웨어를 설치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업데이트 시에는 이전 버전으로 </a:t>
            </a:r>
            <a:r>
              <a:rPr lang="ko-KR" altLang="en-US" dirty="0" err="1" smtClean="0"/>
              <a:t>다운그레이드할</a:t>
            </a:r>
            <a:r>
              <a:rPr lang="ko-KR" altLang="en-US" dirty="0" smtClean="0"/>
              <a:t> 수 없도록 함</a:t>
            </a:r>
            <a:r>
              <a:rPr lang="en-US" altLang="ko-KR" dirty="0" smtClean="0"/>
              <a:t> </a:t>
            </a:r>
          </a:p>
          <a:p>
            <a:pPr lvl="4"/>
            <a:r>
              <a:rPr lang="ko-KR" altLang="en-US" dirty="0" smtClean="0"/>
              <a:t>이를 시스템 소프트웨어 개인화라는 절차를 통해서 통제하고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b="1" dirty="0" smtClean="0"/>
              <a:t>응용 프로그램에 대한 서명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애플은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에 설치되는 모든 앱에 대해서 코드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사인</a:t>
            </a:r>
            <a:r>
              <a:rPr lang="en-US" altLang="ko-KR" dirty="0" smtClean="0"/>
              <a:t>(Code Signature)</a:t>
            </a:r>
            <a:r>
              <a:rPr lang="ko-KR" altLang="en-US" dirty="0" smtClean="0"/>
              <a:t>을 등록하게 하고 있음</a:t>
            </a:r>
            <a:r>
              <a:rPr lang="en-US" altLang="ko-KR" dirty="0" smtClean="0"/>
              <a:t>. </a:t>
            </a:r>
          </a:p>
          <a:p>
            <a:pPr lvl="4"/>
            <a:r>
              <a:rPr lang="ko-KR" altLang="en-US" dirty="0" smtClean="0"/>
              <a:t>이 코드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사인은 </a:t>
            </a:r>
            <a:r>
              <a:rPr lang="ko-KR" altLang="en-US" dirty="0" err="1" smtClean="0"/>
              <a:t>앱에</a:t>
            </a:r>
            <a:r>
              <a:rPr lang="ko-KR" altLang="en-US" dirty="0" smtClean="0"/>
              <a:t> 대한 일종의 해시 값으로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등록된 </a:t>
            </a:r>
            <a:r>
              <a:rPr lang="ko-KR" altLang="en-US" dirty="0" err="1" smtClean="0"/>
              <a:t>앱의</a:t>
            </a:r>
            <a:r>
              <a:rPr lang="ko-KR" altLang="en-US" dirty="0" smtClean="0"/>
              <a:t> 코드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사인이 다를 경우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설치하지 </a:t>
            </a:r>
            <a:endParaRPr lang="en-US" altLang="ko-KR" dirty="0" smtClean="0"/>
          </a:p>
          <a:p>
            <a:pPr lvl="4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못하게 하는 것임</a:t>
            </a:r>
            <a:r>
              <a:rPr lang="en-US" altLang="ko-KR" dirty="0" smtClean="0"/>
              <a:t>. </a:t>
            </a:r>
          </a:p>
          <a:p>
            <a:pPr lvl="4"/>
            <a:r>
              <a:rPr lang="ko-KR" altLang="en-US" dirty="0" smtClean="0"/>
              <a:t>또한 개인이 각각의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에 설치한 어플리케이션이 문제가 있을 경우 네트워크에 연결된 </a:t>
            </a:r>
            <a:r>
              <a:rPr lang="en-US" altLang="ko-KR" dirty="0" err="1" smtClean="0"/>
              <a:t>iOS</a:t>
            </a:r>
            <a:r>
              <a:rPr lang="ko-KR" altLang="en-US" dirty="0" smtClean="0"/>
              <a:t>를 강제로 삭제할 수 </a:t>
            </a:r>
            <a:endParaRPr lang="en-US" altLang="ko-KR" dirty="0" smtClean="0"/>
          </a:p>
          <a:p>
            <a:pPr lvl="4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b="1" dirty="0" err="1" smtClean="0"/>
              <a:t>샌드박스</a:t>
            </a:r>
            <a:r>
              <a:rPr lang="ko-KR" altLang="en-US" b="1" dirty="0" smtClean="0"/>
              <a:t> 활용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사용자 </a:t>
            </a:r>
            <a:r>
              <a:rPr lang="ko-KR" altLang="en-US" dirty="0" err="1" smtClean="0"/>
              <a:t>앱의</a:t>
            </a:r>
            <a:r>
              <a:rPr lang="ko-KR" altLang="en-US" dirty="0" smtClean="0"/>
              <a:t> 경우 기본적으로 </a:t>
            </a:r>
            <a:r>
              <a:rPr lang="ko-KR" altLang="en-US" dirty="0" err="1" smtClean="0"/>
              <a:t>앱끼리</a:t>
            </a:r>
            <a:r>
              <a:rPr lang="ko-KR" altLang="en-US" dirty="0" smtClean="0"/>
              <a:t> 데이터를 주고 받을 수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 파일에도 접근할 수 없음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err="1" smtClean="0"/>
              <a:t>앱끼리</a:t>
            </a:r>
            <a:r>
              <a:rPr lang="ko-KR" altLang="en-US" dirty="0" smtClean="0"/>
              <a:t> 문서나 음악 사진 등을 전송하는 것은 시스템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에서 기능을 제공하는 경우에만 가능</a:t>
            </a:r>
            <a:r>
              <a:rPr lang="en-US" altLang="ko-KR" dirty="0" smtClean="0"/>
              <a:t>.</a:t>
            </a:r>
            <a:endParaRPr lang="en-US" altLang="ko-KR" b="1" dirty="0" smtClean="0"/>
          </a:p>
          <a:p>
            <a:pPr lvl="3"/>
            <a:endParaRPr lang="en-US" altLang="ko-KR" dirty="0" smtClean="0"/>
          </a:p>
          <a:p>
            <a:pPr lvl="1"/>
            <a:r>
              <a:rPr lang="ko-KR" altLang="en-US" dirty="0" smtClean="0"/>
              <a:t>애플은 이 외에도 </a:t>
            </a:r>
            <a:r>
              <a:rPr lang="ko-KR" altLang="en-US" dirty="0" err="1" smtClean="0"/>
              <a:t>멀티태스킹과</a:t>
            </a:r>
            <a:r>
              <a:rPr lang="ko-KR" altLang="en-US" dirty="0" smtClean="0"/>
              <a:t> 원격지에서 </a:t>
            </a:r>
            <a:r>
              <a:rPr lang="en-US" altLang="ko-KR" dirty="0" err="1" smtClean="0"/>
              <a:t>iOS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로그인을</a:t>
            </a:r>
            <a:r>
              <a:rPr lang="ko-KR" altLang="en-US" dirty="0" smtClean="0"/>
              <a:t> 금지함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6643</TotalTime>
  <Words>754</Words>
  <Application>Microsoft Office PowerPoint</Application>
  <PresentationFormat>화면 슬라이드 쇼(4:3)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Chapter 07. 모바일 보안 : 유비쿼터스(Ubiquitous)의 진입과 위협</vt:lpstr>
      <vt:lpstr>PowerPoint 프레젠테이션</vt:lpstr>
      <vt:lpstr>PowerPoint 프레젠테이션</vt:lpstr>
      <vt:lpstr>01 모바일 운영체제의 역사</vt:lpstr>
      <vt:lpstr>01 모바일 운영체제의 역사</vt:lpstr>
      <vt:lpstr>01 모바일 운영체제의 역사</vt:lpstr>
      <vt:lpstr>02 모바일 운영체제의 보안과 취약점</vt:lpstr>
      <vt:lpstr>02 모바일 운영체제의 보안과 취약점</vt:lpstr>
      <vt:lpstr>02 모바일 운영체제의 보안과 취약점</vt:lpstr>
      <vt:lpstr>02 모바일 운영체제의 보안과 취약점</vt:lpstr>
      <vt:lpstr>02 모바일 운영체제의 보안과 취약점</vt:lpstr>
      <vt:lpstr>02 모바일 운영체제의 보안과 취약점</vt:lpstr>
      <vt:lpstr>02 모바일 운영체제의 보안과 취약점</vt:lpstr>
      <vt:lpstr>02 모바일 운영체제의 보안과 취약점</vt:lpstr>
      <vt:lpstr>03 모바일 기기 보안의 문제</vt:lpstr>
      <vt:lpstr>03 모바일 기기 보안의 문제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969</cp:revision>
  <dcterms:created xsi:type="dcterms:W3CDTF">2012-07-11T10:23:22Z</dcterms:created>
  <dcterms:modified xsi:type="dcterms:W3CDTF">2015-03-11T06:36:49Z</dcterms:modified>
</cp:coreProperties>
</file>